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1" r:id="rId3"/>
    <p:sldId id="282" r:id="rId4"/>
    <p:sldId id="283" r:id="rId5"/>
    <p:sldId id="284" r:id="rId6"/>
    <p:sldId id="288" r:id="rId7"/>
    <p:sldId id="257" r:id="rId8"/>
    <p:sldId id="258" r:id="rId9"/>
    <p:sldId id="259" r:id="rId10"/>
    <p:sldId id="260" r:id="rId11"/>
    <p:sldId id="261" r:id="rId12"/>
    <p:sldId id="262" r:id="rId13"/>
    <p:sldId id="292" r:id="rId14"/>
    <p:sldId id="293" r:id="rId15"/>
    <p:sldId id="294" r:id="rId16"/>
    <p:sldId id="295" r:id="rId17"/>
    <p:sldId id="296" r:id="rId18"/>
    <p:sldId id="271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98" r:id="rId30"/>
    <p:sldId id="299" r:id="rId31"/>
    <p:sldId id="300" r:id="rId32"/>
    <p:sldId id="301" r:id="rId33"/>
    <p:sldId id="302" r:id="rId34"/>
    <p:sldId id="303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4543"/>
    <a:srgbClr val="810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9E302-EE4C-3F4A-AB3B-D525F51EBD6A}" type="datetimeFigureOut">
              <a:rPr lang="en-US" smtClean="0"/>
              <a:t>3/30/18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A2143-9CEB-5C4C-BC2F-F48CF7574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731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F4F7D-FFC0-8748-A4B2-D2CD66854C21}" type="datetimeFigureOut">
              <a:rPr lang="en-US" smtClean="0"/>
              <a:t>3/30/18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BECA8-A7A5-7849-808D-BF54DA65D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321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6C1E3B-5B3D-894C-B6C7-5C6C60F473EB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12621C-DA48-AB49-87B4-68346E6C257F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AA6A-C2AB-4920-BF81-C88D1A46861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894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GDG made three types of recommendations.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AA6A-C2AB-4920-BF81-C88D1A46861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961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AA6A-C2AB-4920-BF81-C88D1A46861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9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AA6A-C2AB-4920-BF81-C88D1A46861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2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B4E6-FB30-4148-BFFE-75E0B4AB4C81}" type="datetime1">
              <a:rPr lang="en-ID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9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380F-4C21-064C-86F3-7DE6F208FA34}" type="datetime1">
              <a:rPr lang="en-ID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1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BB28-5190-A64B-8EC7-5771612B09B4}" type="datetime1">
              <a:rPr lang="en-ID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2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59C90C-146C-6743-B5F3-9E4638541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1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ECFC-DE44-D449-AE0B-7E50BB0E6175}" type="datetime1">
              <a:rPr lang="en-ID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556D-0DC7-624B-A2A5-395DB4C4463E}" type="datetime1">
              <a:rPr lang="en-ID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4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5536-0C3C-1E4C-941E-FDB413CC2118}" type="datetime1">
              <a:rPr lang="en-ID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5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1488-254F-1E4B-B759-F429025DE029}" type="datetime1">
              <a:rPr lang="en-ID" smtClean="0"/>
              <a:t>3/30/18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0B63-3297-8340-B88A-959D1F2D9B44}" type="datetime1">
              <a:rPr lang="en-ID" smtClean="0"/>
              <a:t>3/30/18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65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B0CF-9698-C64F-BCCC-F95B40D92725}" type="datetime1">
              <a:rPr lang="en-ID" smtClean="0"/>
              <a:t>3/30/18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1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3462-74FA-BC41-A302-114EA29F45F0}" type="datetime1">
              <a:rPr lang="en-ID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8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81B1-980E-A140-AD68-F88E4250F4ED}" type="datetime1">
              <a:rPr lang="en-ID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2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0A991-1458-FD42-BBC3-7E889C5C048C}" type="datetime1">
              <a:rPr lang="en-ID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4E324-8CE7-444F-B921-6BDEE6A4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8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A7454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04359"/>
            <a:ext cx="7772400" cy="1470025"/>
          </a:xfrm>
        </p:spPr>
        <p:txBody>
          <a:bodyPr/>
          <a:lstStyle/>
          <a:p>
            <a:r>
              <a:rPr lang="en-US" b="1" dirty="0" smtClean="0"/>
              <a:t>WHO Latest Recommendation on ANC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91012"/>
            <a:ext cx="7772400" cy="8477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Prof. dr. Mohammad Hakimi, </a:t>
            </a:r>
            <a:r>
              <a:rPr lang="en-US" sz="2000" dirty="0" err="1" smtClean="0"/>
              <a:t>SpOG</a:t>
            </a:r>
            <a:r>
              <a:rPr lang="en-US" sz="2000" dirty="0" smtClean="0"/>
              <a:t>(K), PhD.</a:t>
            </a:r>
          </a:p>
          <a:p>
            <a:pPr>
              <a:lnSpc>
                <a:spcPct val="80000"/>
              </a:lnSpc>
            </a:pPr>
            <a:r>
              <a:rPr lang="en-US" sz="2000" dirty="0" err="1" smtClean="0"/>
              <a:t>Divisi</a:t>
            </a:r>
            <a:r>
              <a:rPr lang="en-US" sz="2000" dirty="0" smtClean="0"/>
              <a:t> </a:t>
            </a:r>
            <a:r>
              <a:rPr lang="en-US" sz="2000" dirty="0" err="1" smtClean="0"/>
              <a:t>Obstetri-Ginekologi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err="1" smtClean="0"/>
              <a:t>Departemen</a:t>
            </a:r>
            <a:r>
              <a:rPr lang="en-US" sz="2000" dirty="0" smtClean="0"/>
              <a:t> </a:t>
            </a:r>
            <a:r>
              <a:rPr lang="en-US" sz="2000" dirty="0" err="1" smtClean="0"/>
              <a:t>Obstetri-Ginekologi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err="1" smtClean="0"/>
              <a:t>Fakultas</a:t>
            </a:r>
            <a:r>
              <a:rPr lang="en-US" sz="2000" dirty="0" smtClean="0"/>
              <a:t> </a:t>
            </a:r>
            <a:r>
              <a:rPr lang="en-US" sz="2000" dirty="0" err="1" smtClean="0"/>
              <a:t>Kedokteran</a:t>
            </a:r>
            <a:r>
              <a:rPr lang="en-US" sz="2000" dirty="0" smtClean="0"/>
              <a:t>,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Keperawatan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err="1" smtClean="0"/>
              <a:t>Universitas</a:t>
            </a:r>
            <a:r>
              <a:rPr lang="en-US" sz="2000" dirty="0" smtClean="0"/>
              <a:t> </a:t>
            </a:r>
            <a:r>
              <a:rPr lang="en-US" sz="2000" dirty="0" err="1" smtClean="0"/>
              <a:t>Gadjah</a:t>
            </a:r>
            <a:r>
              <a:rPr lang="en-US" sz="2000" dirty="0" smtClean="0"/>
              <a:t> </a:t>
            </a:r>
            <a:r>
              <a:rPr lang="en-US" sz="2000" dirty="0" err="1" smtClean="0"/>
              <a:t>Mada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900" y="385573"/>
            <a:ext cx="18542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30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ANC Model – 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Critical times: </a:t>
            </a:r>
            <a:endParaRPr lang="en-US" dirty="0" smtClean="0"/>
          </a:p>
          <a:p>
            <a:pPr lvl="1"/>
            <a:r>
              <a:rPr lang="en-US" dirty="0" smtClean="0"/>
              <a:t>8</a:t>
            </a:r>
            <a:r>
              <a:rPr lang="en-US" dirty="0"/>
              <a:t>-12weeks </a:t>
            </a:r>
          </a:p>
          <a:p>
            <a:pPr lvl="1"/>
            <a:r>
              <a:rPr lang="en-US" dirty="0" smtClean="0"/>
              <a:t>24</a:t>
            </a:r>
            <a:r>
              <a:rPr lang="en-US" dirty="0"/>
              <a:t>-26weeks </a:t>
            </a:r>
            <a:endParaRPr lang="en-US" dirty="0" smtClean="0"/>
          </a:p>
          <a:p>
            <a:pPr lvl="1"/>
            <a:r>
              <a:rPr lang="en-US" dirty="0" smtClean="0"/>
              <a:t>32weeks</a:t>
            </a:r>
          </a:p>
          <a:p>
            <a:pPr lvl="1"/>
            <a:r>
              <a:rPr lang="en-US" dirty="0" smtClean="0"/>
              <a:t>36</a:t>
            </a:r>
            <a:r>
              <a:rPr lang="en-US" dirty="0"/>
              <a:t>-38weeks </a:t>
            </a:r>
          </a:p>
          <a:p>
            <a:r>
              <a:rPr lang="en-US" dirty="0" smtClean="0"/>
              <a:t>Goals </a:t>
            </a:r>
            <a:r>
              <a:rPr lang="en-US" dirty="0"/>
              <a:t>and activities: </a:t>
            </a:r>
            <a:endParaRPr lang="en-US" dirty="0" smtClean="0"/>
          </a:p>
          <a:p>
            <a:pPr lvl="1"/>
            <a:r>
              <a:rPr lang="en-US" dirty="0" smtClean="0"/>
              <a:t>History </a:t>
            </a:r>
            <a:endParaRPr lang="en-US" dirty="0"/>
          </a:p>
          <a:p>
            <a:pPr lvl="1"/>
            <a:r>
              <a:rPr lang="en-US" dirty="0" smtClean="0"/>
              <a:t>Examination</a:t>
            </a:r>
          </a:p>
          <a:p>
            <a:pPr lvl="1"/>
            <a:r>
              <a:rPr lang="en-US" dirty="0" smtClean="0"/>
              <a:t>Screening and tests</a:t>
            </a:r>
          </a:p>
          <a:p>
            <a:pPr lvl="1"/>
            <a:r>
              <a:rPr lang="en-US" dirty="0" smtClean="0"/>
              <a:t>Treatments</a:t>
            </a:r>
          </a:p>
          <a:p>
            <a:pPr lvl="1"/>
            <a:r>
              <a:rPr lang="en-US" dirty="0" smtClean="0"/>
              <a:t>Preventive measures</a:t>
            </a:r>
          </a:p>
          <a:p>
            <a:pPr lvl="1"/>
            <a:r>
              <a:rPr lang="en-US" dirty="0" smtClean="0"/>
              <a:t>Health promotion</a:t>
            </a:r>
            <a:r>
              <a:rPr lang="en-US" dirty="0"/>
              <a:t>/</a:t>
            </a:r>
            <a:r>
              <a:rPr lang="en-US" dirty="0" smtClean="0"/>
              <a:t>counseling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3264" r="-13264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88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ANC Model – 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Rwanda</a:t>
            </a:r>
            <a:endParaRPr lang="en-US" dirty="0"/>
          </a:p>
          <a:p>
            <a:r>
              <a:rPr lang="en-US" dirty="0" smtClean="0"/>
              <a:t>Kenya</a:t>
            </a:r>
            <a:endParaRPr lang="en-US" dirty="0"/>
          </a:p>
          <a:p>
            <a:r>
              <a:rPr lang="en-US" dirty="0" smtClean="0"/>
              <a:t>Mozambique</a:t>
            </a:r>
            <a:endParaRPr lang="en-US" dirty="0"/>
          </a:p>
          <a:p>
            <a:r>
              <a:rPr lang="en-US" dirty="0" smtClean="0"/>
              <a:t>Madagascar</a:t>
            </a:r>
            <a:endParaRPr lang="en-US" dirty="0"/>
          </a:p>
          <a:p>
            <a:r>
              <a:rPr lang="en-US" dirty="0" smtClean="0"/>
              <a:t>Ethiopia</a:t>
            </a:r>
            <a:endParaRPr lang="en-US" dirty="0"/>
          </a:p>
          <a:p>
            <a:r>
              <a:rPr lang="en-US" dirty="0" smtClean="0"/>
              <a:t>Uganda</a:t>
            </a:r>
            <a:endParaRPr lang="en-US" dirty="0"/>
          </a:p>
          <a:p>
            <a:r>
              <a:rPr lang="en-US" dirty="0" smtClean="0"/>
              <a:t>Thailand</a:t>
            </a:r>
            <a:endParaRPr lang="en-US" dirty="0"/>
          </a:p>
          <a:p>
            <a:r>
              <a:rPr lang="en-US" dirty="0" smtClean="0"/>
              <a:t>Philippines</a:t>
            </a:r>
            <a:endParaRPr lang="en-US" dirty="0"/>
          </a:p>
          <a:p>
            <a:r>
              <a:rPr lang="en-US" dirty="0" smtClean="0"/>
              <a:t>Cambodia</a:t>
            </a:r>
            <a:endParaRPr lang="en-US" dirty="0"/>
          </a:p>
          <a:p>
            <a:r>
              <a:rPr lang="en-US" dirty="0" smtClean="0"/>
              <a:t>China</a:t>
            </a:r>
            <a:endParaRPr lang="en-US" dirty="0"/>
          </a:p>
          <a:p>
            <a:r>
              <a:rPr lang="en-US" dirty="0" smtClean="0"/>
              <a:t>Papua </a:t>
            </a:r>
            <a:r>
              <a:rPr lang="en-US" dirty="0"/>
              <a:t>New Guinea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Afghanistan</a:t>
            </a:r>
          </a:p>
          <a:p>
            <a:r>
              <a:rPr lang="en-US" dirty="0" smtClean="0"/>
              <a:t>Djibouti</a:t>
            </a:r>
            <a:endParaRPr lang="en-US" dirty="0"/>
          </a:p>
          <a:p>
            <a:r>
              <a:rPr lang="en-US" dirty="0" smtClean="0"/>
              <a:t>Egypt</a:t>
            </a:r>
            <a:endParaRPr lang="en-US" dirty="0"/>
          </a:p>
          <a:p>
            <a:r>
              <a:rPr lang="en-US" dirty="0" smtClean="0"/>
              <a:t>Iraq </a:t>
            </a:r>
          </a:p>
          <a:p>
            <a:r>
              <a:rPr lang="en-US" dirty="0" smtClean="0"/>
              <a:t>Morocco </a:t>
            </a:r>
            <a:endParaRPr lang="en-US" dirty="0">
              <a:latin typeface="Wingdings"/>
            </a:endParaRPr>
          </a:p>
          <a:p>
            <a:r>
              <a:rPr lang="en-US" dirty="0" smtClean="0"/>
              <a:t>Pakistan</a:t>
            </a:r>
            <a:endParaRPr lang="en-US" dirty="0"/>
          </a:p>
          <a:p>
            <a:r>
              <a:rPr lang="en-US" dirty="0" smtClean="0"/>
              <a:t>Somalia</a:t>
            </a:r>
            <a:endParaRPr lang="en-US" dirty="0"/>
          </a:p>
          <a:p>
            <a:r>
              <a:rPr lang="en-US" dirty="0" smtClean="0"/>
              <a:t>Sudan</a:t>
            </a:r>
            <a:endParaRPr lang="en-US" dirty="0"/>
          </a:p>
          <a:p>
            <a:r>
              <a:rPr lang="en-US" dirty="0" smtClean="0"/>
              <a:t>Yemen</a:t>
            </a:r>
            <a:endParaRPr lang="en-US" dirty="0"/>
          </a:p>
          <a:p>
            <a:r>
              <a:rPr lang="en-US" dirty="0" smtClean="0"/>
              <a:t>Armenia</a:t>
            </a:r>
            <a:endParaRPr lang="en-US" dirty="0"/>
          </a:p>
          <a:p>
            <a:r>
              <a:rPr lang="en-US" dirty="0" smtClean="0"/>
              <a:t>Kyrgyzstan 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66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ANC Model – 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Updated Cochrane review and secondary analysis of the WHO trial suggest fewer visits may be associated with increased fetal death </a:t>
            </a:r>
          </a:p>
          <a:p>
            <a:r>
              <a:rPr lang="en-US" dirty="0" smtClean="0"/>
              <a:t>Actual </a:t>
            </a:r>
            <a:r>
              <a:rPr lang="en-US" dirty="0"/>
              <a:t>content of and the demand for antenatal care is at best variable in different settings </a:t>
            </a:r>
          </a:p>
          <a:p>
            <a:pPr lvl="1"/>
            <a:r>
              <a:rPr lang="en-US" dirty="0" smtClean="0"/>
              <a:t>DHS </a:t>
            </a:r>
            <a:r>
              <a:rPr lang="en-US" dirty="0"/>
              <a:t>analysis (41 countries): Quality coverage gaps for recommended elements of care for most countries, with the exception of BP measurement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826" r="-3826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39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2016 ANC guideline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Essential core package of ANC that all </a:t>
            </a:r>
            <a:r>
              <a:rPr lang="en-GB" dirty="0" smtClean="0"/>
              <a:t>pregnant women and adolescent girls </a:t>
            </a:r>
            <a:r>
              <a:rPr lang="en-GB" dirty="0"/>
              <a:t>should </a:t>
            </a:r>
            <a:r>
              <a:rPr lang="en-GB" dirty="0" smtClean="0"/>
              <a:t>receive</a:t>
            </a:r>
            <a:endParaRPr lang="en-GB" dirty="0" smtClean="0"/>
          </a:p>
          <a:p>
            <a:r>
              <a:rPr lang="en-GB" dirty="0"/>
              <a:t>With the flexibility to employ different options based on the context of different countries</a:t>
            </a:r>
          </a:p>
          <a:p>
            <a:pPr lvl="1"/>
            <a:r>
              <a:rPr lang="en-GB" dirty="0"/>
              <a:t>What is the content of the model/package? </a:t>
            </a:r>
          </a:p>
          <a:p>
            <a:pPr lvl="1"/>
            <a:r>
              <a:rPr lang="en-GB" dirty="0"/>
              <a:t>Who provides care? </a:t>
            </a:r>
          </a:p>
          <a:p>
            <a:pPr lvl="1"/>
            <a:r>
              <a:rPr lang="en-GB" dirty="0"/>
              <a:t>Where is the care provided? </a:t>
            </a:r>
          </a:p>
          <a:p>
            <a:pPr lvl="1"/>
            <a:r>
              <a:rPr lang="en-GB" dirty="0"/>
              <a:t>How is the care provided to meet the needs of the users? </a:t>
            </a:r>
          </a:p>
          <a:p>
            <a:r>
              <a:rPr lang="en-GB" dirty="0" smtClean="0"/>
              <a:t>Complement existing WHO guidance on complications during </a:t>
            </a:r>
            <a:r>
              <a:rPr lang="en-GB" dirty="0" smtClean="0"/>
              <a:t>pregnancy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9343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2016 ANC guideline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Overarching questions</a:t>
            </a:r>
          </a:p>
          <a:p>
            <a:r>
              <a:rPr lang="en-GB" b="1" dirty="0"/>
              <a:t>What </a:t>
            </a:r>
            <a:r>
              <a:rPr lang="en-GB" dirty="0"/>
              <a:t>are the evidence-based practices during ANC that improved outcomes and lead to positive pregnancy experience? </a:t>
            </a:r>
            <a:endParaRPr lang="en-GB" b="1" dirty="0"/>
          </a:p>
          <a:p>
            <a:r>
              <a:rPr lang="en-GB" b="1" dirty="0"/>
              <a:t>How </a:t>
            </a:r>
            <a:r>
              <a:rPr lang="en-GB" dirty="0"/>
              <a:t> should these practices be delivered</a:t>
            </a:r>
            <a:r>
              <a:rPr lang="en-GB" dirty="0" smtClean="0"/>
              <a:t>?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98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958884"/>
            <a:ext cx="4191000" cy="51672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« To achieve the Every Woman Every Child vision and the Global Strategy for Women's, Children's and Adolescents' Health, </a:t>
            </a:r>
            <a:r>
              <a:rPr lang="en-US" u="sng" dirty="0"/>
              <a:t>we </a:t>
            </a:r>
            <a:r>
              <a:rPr lang="en-US" u="sng" dirty="0" smtClean="0"/>
              <a:t>need innovative</a:t>
            </a:r>
            <a:r>
              <a:rPr lang="en-US" u="sng" dirty="0"/>
              <a:t>, evidence-based approaches to antenatal care</a:t>
            </a:r>
            <a:r>
              <a:rPr lang="en-US" dirty="0"/>
              <a:t>. I welcome these guidelines, which aim to put women at the </a:t>
            </a:r>
            <a:r>
              <a:rPr lang="en-US" dirty="0" err="1"/>
              <a:t>centre</a:t>
            </a:r>
            <a:r>
              <a:rPr lang="en-US" dirty="0"/>
              <a:t> of care, enhancing their experience of pregnancy and ensuring that babies have the best possible start in life. » </a:t>
            </a:r>
          </a:p>
          <a:p>
            <a:pPr marL="0" indent="0">
              <a:buNone/>
            </a:pPr>
            <a:r>
              <a:rPr lang="en-US" dirty="0"/>
              <a:t>Ban Ki-moon, United Nations Secretary-General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3365" r="-13365"/>
          <a:stretch>
            <a:fillRect/>
          </a:stretch>
        </p:blipFill>
        <p:spPr>
          <a:xfrm>
            <a:off x="457200" y="1084632"/>
            <a:ext cx="4038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82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300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 smtClean="0"/>
              <a:t>We recommend the option</a:t>
            </a:r>
          </a:p>
          <a:p>
            <a:r>
              <a:rPr lang="en-GB" dirty="0" smtClean="0"/>
              <a:t>We recommend this option under certain conditions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Only in the context of rigorous research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Only with targeted monitoring and evaluation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Only in specific contexts</a:t>
            </a:r>
          </a:p>
          <a:p>
            <a:r>
              <a:rPr lang="en-GB" dirty="0" smtClean="0"/>
              <a:t>We do not recommend this option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40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 smtClean="0"/>
              <a:t>Recommendations on ANC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78851"/>
            <a:ext cx="6840760" cy="32403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514350" indent="-514350">
              <a:buSzPct val="100000"/>
              <a:buFont typeface="+mj-lt"/>
              <a:buAutoNum type="alphaUcPeriod"/>
            </a:pPr>
            <a:r>
              <a:rPr lang="en-GB" dirty="0" smtClean="0"/>
              <a:t>Nutritional </a:t>
            </a:r>
            <a:r>
              <a:rPr lang="en-GB" dirty="0"/>
              <a:t>interventions </a:t>
            </a:r>
            <a:r>
              <a:rPr lang="en-GB" dirty="0" smtClean="0"/>
              <a:t> </a:t>
            </a:r>
            <a:r>
              <a:rPr lang="en-GB" b="1" dirty="0" smtClean="0"/>
              <a:t>(14)</a:t>
            </a:r>
            <a:endParaRPr lang="en-GB" b="1" dirty="0"/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GB" dirty="0"/>
              <a:t>Maternal and fetal </a:t>
            </a:r>
            <a:r>
              <a:rPr lang="en-GB" dirty="0" smtClean="0"/>
              <a:t>assessment </a:t>
            </a:r>
            <a:r>
              <a:rPr lang="en-GB" b="1" dirty="0" smtClean="0"/>
              <a:t>(13)</a:t>
            </a:r>
            <a:endParaRPr lang="en-GB" b="1" dirty="0"/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GB" dirty="0" smtClean="0"/>
              <a:t>Preventive </a:t>
            </a:r>
            <a:r>
              <a:rPr lang="en-GB" dirty="0"/>
              <a:t>measures </a:t>
            </a:r>
            <a:r>
              <a:rPr lang="en-GB" b="1" dirty="0" smtClean="0"/>
              <a:t>(7)</a:t>
            </a:r>
            <a:endParaRPr lang="en-GB" b="1" dirty="0"/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GB" dirty="0"/>
              <a:t>Interventions for common physiological </a:t>
            </a:r>
            <a:r>
              <a:rPr lang="en-GB" dirty="0" smtClean="0"/>
              <a:t>symptoms</a:t>
            </a:r>
            <a:r>
              <a:rPr lang="en-GB" b="1" dirty="0" smtClean="0"/>
              <a:t> (6)</a:t>
            </a:r>
            <a:endParaRPr lang="en-GB" b="1" dirty="0"/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GB" dirty="0" smtClean="0"/>
              <a:t>Health systems interventions </a:t>
            </a:r>
            <a:r>
              <a:rPr lang="en-GB" dirty="0"/>
              <a:t>to improve the utilization and quality of </a:t>
            </a:r>
            <a:r>
              <a:rPr lang="en-GB" dirty="0" smtClean="0"/>
              <a:t>ANC</a:t>
            </a:r>
            <a:r>
              <a:rPr lang="en-GB" b="1" dirty="0" smtClean="0"/>
              <a:t> (9)</a:t>
            </a:r>
            <a:endParaRPr lang="en-GB" b="1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7524" y="1124744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	49 </a:t>
            </a:r>
            <a:r>
              <a:rPr lang="en-GB" sz="2800" b="1" dirty="0" smtClean="0"/>
              <a:t>recommendations </a:t>
            </a:r>
            <a:r>
              <a:rPr lang="en-GB" sz="2800" dirty="0" smtClean="0"/>
              <a:t>were grouped into </a:t>
            </a:r>
            <a:r>
              <a:rPr lang="en-GB" sz="2800" dirty="0"/>
              <a:t>five </a:t>
            </a:r>
            <a:r>
              <a:rPr lang="en-GB" sz="2800" dirty="0" smtClean="0"/>
              <a:t>topic areas:</a:t>
            </a:r>
            <a:endParaRPr lang="en-GB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372" y="1772816"/>
            <a:ext cx="559759" cy="417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5301208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chemeClr val="tx1"/>
              </a:buClr>
              <a:buSzPct val="60000"/>
            </a:pPr>
            <a:r>
              <a:rPr lang="en-GB" sz="2800" dirty="0" smtClean="0"/>
              <a:t>	Including </a:t>
            </a:r>
            <a:r>
              <a:rPr lang="en-GB" sz="2800" b="1" dirty="0" smtClean="0"/>
              <a:t>10 </a:t>
            </a:r>
            <a:r>
              <a:rPr lang="en-GB" sz="2800" dirty="0" smtClean="0"/>
              <a:t>recommendations relevant to routine ANC from other WHO guidelines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527884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57271"/>
            <a:ext cx="8229600" cy="361098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Summary list of WHO recommendations on antenatal care (ANC) for a positive pregnancy experience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44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0"/>
            <a:ext cx="763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16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“Traditional” ANC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215410"/>
              </p:ext>
            </p:extLst>
          </p:nvPr>
        </p:nvGraphicFramePr>
        <p:xfrm>
          <a:off x="457200" y="1937107"/>
          <a:ext cx="8229600" cy="2407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3512219"/>
                <a:gridCol w="19741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Gestational age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Frequency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No.</a:t>
                      </a:r>
                      <a:r>
                        <a:rPr lang="en-US" sz="2800" baseline="0" dirty="0" smtClean="0"/>
                        <a:t> of visits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Up to 28 weeks</a:t>
                      </a:r>
                    </a:p>
                    <a:p>
                      <a:r>
                        <a:rPr lang="en-US" sz="2800" dirty="0" smtClean="0"/>
                        <a:t>28-36 weeks</a:t>
                      </a:r>
                    </a:p>
                    <a:p>
                      <a:r>
                        <a:rPr lang="en-US" sz="2800" dirty="0" smtClean="0"/>
                        <a:t>36-40 weeks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Monthly</a:t>
                      </a:r>
                    </a:p>
                    <a:p>
                      <a:r>
                        <a:rPr lang="en-US" sz="2800" dirty="0" smtClean="0"/>
                        <a:t>Once every two weeks</a:t>
                      </a:r>
                    </a:p>
                    <a:p>
                      <a:r>
                        <a:rPr lang="en-US" sz="2800" dirty="0" smtClean="0"/>
                        <a:t>Weekly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</a:p>
                    <a:p>
                      <a:pPr algn="ctr"/>
                      <a:r>
                        <a:rPr lang="en-US" sz="2800" dirty="0" smtClean="0"/>
                        <a:t>4</a:t>
                      </a:r>
                    </a:p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Total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15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7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231900"/>
            <a:ext cx="8928100" cy="439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532407"/>
            <a:ext cx="8915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34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838200"/>
            <a:ext cx="8915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41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622300"/>
            <a:ext cx="89154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19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889000"/>
            <a:ext cx="8890000" cy="25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3346450"/>
            <a:ext cx="89027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73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533400"/>
            <a:ext cx="89027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96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854200"/>
            <a:ext cx="89027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21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292100"/>
            <a:ext cx="8890000" cy="6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63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0"/>
            <a:ext cx="843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61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28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460500"/>
            <a:ext cx="89154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33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WHAT's NEW?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Antenatal care models with a minimum of eight contacts are recommended to reduce perinatal mortality and improve women’s experience of care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guideline uses the term ‘</a:t>
            </a:r>
            <a:r>
              <a:rPr lang="en-US" b="1" dirty="0"/>
              <a:t>contact</a:t>
            </a:r>
            <a:r>
              <a:rPr lang="en-US" dirty="0"/>
              <a:t>’ - it implies an active connection between a pregnant woman and a health care provider that is not implicit with the word ‘visit’. </a:t>
            </a:r>
          </a:p>
          <a:p>
            <a:pPr lvl="1"/>
            <a:r>
              <a:rPr lang="en-US" b="1" dirty="0" smtClean="0"/>
              <a:t>Quality</a:t>
            </a:r>
            <a:r>
              <a:rPr lang="en-US" dirty="0" smtClean="0"/>
              <a:t> </a:t>
            </a:r>
            <a:r>
              <a:rPr lang="en-US" dirty="0"/>
              <a:t>care including medical care, support and timely and relevant </a:t>
            </a:r>
            <a:r>
              <a:rPr lang="en-US" dirty="0" smtClean="0"/>
              <a:t>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4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217F76-38B8-114F-AE71-387DE6653BD0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alibri" charset="0"/>
              </a:rPr>
              <a:t>ANC and Maternal Mortality</a:t>
            </a:r>
            <a:endParaRPr lang="en-US" b="1" dirty="0">
              <a:latin typeface="Calibri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Antenatal care clinics started in US, Australia, Scotland between 1910–1915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New concept - screening healthy women for signs of disease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By 1930</a:t>
            </a:r>
            <a:r>
              <a:rPr lang="ja-JP" altLang="en-US" sz="2800" dirty="0">
                <a:latin typeface="Arial" charset="0"/>
              </a:rPr>
              <a:t>’</a:t>
            </a:r>
            <a:r>
              <a:rPr lang="en-US" altLang="ja-JP" sz="2800" dirty="0">
                <a:latin typeface="Calibri" charset="0"/>
              </a:rPr>
              <a:t>s large number (1200) ANC clinics opened in UK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No reduction in maternal mortality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However, widely used as a maternal mortality reduction strategy in 1980</a:t>
            </a:r>
            <a:r>
              <a:rPr lang="ja-JP" altLang="en-US" sz="2800" dirty="0">
                <a:latin typeface="Arial" charset="0"/>
              </a:rPr>
              <a:t>’</a:t>
            </a:r>
            <a:r>
              <a:rPr lang="en-US" altLang="ja-JP" sz="2800" dirty="0">
                <a:latin typeface="Calibri" charset="0"/>
              </a:rPr>
              <a:t>s and early 1990</a:t>
            </a:r>
            <a:r>
              <a:rPr lang="ja-JP" altLang="en-US" sz="2800" dirty="0">
                <a:latin typeface="Arial" charset="0"/>
              </a:rPr>
              <a:t>’</a:t>
            </a:r>
            <a:r>
              <a:rPr lang="en-US" altLang="ja-JP" sz="2800" dirty="0">
                <a:latin typeface="Calibri" charset="0"/>
              </a:rPr>
              <a:t>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Calibri" charset="0"/>
              </a:rPr>
              <a:t>Is ANC important? </a:t>
            </a:r>
            <a:r>
              <a:rPr lang="en-US" sz="2800" b="1" dirty="0">
                <a:latin typeface="Calibri" charset="0"/>
              </a:rPr>
              <a:t>YES</a:t>
            </a:r>
            <a:r>
              <a:rPr lang="en-US" sz="2800" dirty="0">
                <a:latin typeface="Calibri" charset="0"/>
              </a:rPr>
              <a:t>!!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Early detection of problems and birth preparation</a:t>
            </a:r>
          </a:p>
        </p:txBody>
      </p:sp>
    </p:spTree>
    <p:extLst>
      <p:ext uri="{BB962C8B-B14F-4D97-AF65-F5344CB8AC3E}">
        <p14:creationId xmlns:p14="http://schemas.microsoft.com/office/powerpoint/2010/main" val="3286857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4223"/>
          </a:xfrm>
        </p:spPr>
        <p:txBody>
          <a:bodyPr/>
          <a:lstStyle/>
          <a:p>
            <a:r>
              <a:rPr lang="en-GB" dirty="0" smtClean="0"/>
              <a:t>2016 WHO ANC model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97" y="1196752"/>
            <a:ext cx="4716788" cy="532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763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WHAT's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Ultrasound scan:</a:t>
            </a:r>
          </a:p>
          <a:p>
            <a:pPr lvl="1"/>
            <a:r>
              <a:rPr lang="en-GB" dirty="0"/>
              <a:t>In the new WHO ANC guideline, an ultrasound scan before 24 weeks’ gestation is recommended for all pregnant women to:</a:t>
            </a:r>
          </a:p>
          <a:p>
            <a:pPr lvl="2"/>
            <a:r>
              <a:rPr lang="en-GB" sz="2200" dirty="0"/>
              <a:t> estimate gestational age</a:t>
            </a:r>
          </a:p>
          <a:p>
            <a:pPr lvl="2"/>
            <a:r>
              <a:rPr lang="en-GB" sz="2200" dirty="0"/>
              <a:t> detect </a:t>
            </a:r>
            <a:r>
              <a:rPr lang="en-GB" sz="2200" dirty="0" err="1"/>
              <a:t>fetal</a:t>
            </a:r>
            <a:r>
              <a:rPr lang="en-GB" sz="2200" dirty="0"/>
              <a:t> anomalies and multiple pregnancies</a:t>
            </a:r>
          </a:p>
          <a:p>
            <a:pPr lvl="2"/>
            <a:r>
              <a:rPr lang="en-GB" sz="2200" dirty="0"/>
              <a:t> enhance the maternal pregnancy </a:t>
            </a:r>
            <a:r>
              <a:rPr lang="en-GB" sz="2200" dirty="0" smtClean="0"/>
              <a:t>experience</a:t>
            </a:r>
            <a:endParaRPr lang="en-GB" dirty="0"/>
          </a:p>
          <a:p>
            <a:pPr lvl="1"/>
            <a:r>
              <a:rPr lang="en-US" dirty="0"/>
              <a:t>An ultrasound scan after 24 weeks’ gestation (late ultrasound) is not recommended for pregnant women who have had an early ultrasound scan.  </a:t>
            </a:r>
          </a:p>
          <a:p>
            <a:pPr lvl="2"/>
            <a:r>
              <a:rPr lang="en-US" sz="2200" dirty="0"/>
              <a:t>Stakeholders should consider offering a late ultrasound scan to pregnant women who have not had an early ultrasound scan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75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WHAT's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GB" dirty="0"/>
              <a:t>ANC model – positive pregnancy </a:t>
            </a:r>
            <a:r>
              <a:rPr lang="en-GB" dirty="0" smtClean="0"/>
              <a:t>experience</a:t>
            </a:r>
          </a:p>
          <a:p>
            <a:pPr marL="457200" lvl="1" indent="0">
              <a:buNone/>
            </a:pPr>
            <a:r>
              <a:rPr lang="en-GB" b="1" i="1" dirty="0"/>
              <a:t>Overarching aim</a:t>
            </a:r>
            <a:r>
              <a:rPr lang="en-GB" b="1" dirty="0"/>
              <a:t> </a:t>
            </a:r>
            <a:endParaRPr lang="en-GB" dirty="0"/>
          </a:p>
          <a:p>
            <a:pPr lvl="1"/>
            <a:r>
              <a:rPr lang="en-GB" dirty="0"/>
              <a:t>To provide pregnant women with </a:t>
            </a:r>
            <a:r>
              <a:rPr lang="en-GB" i="1" dirty="0"/>
              <a:t>respectful, individualized, person-centred care</a:t>
            </a:r>
            <a:r>
              <a:rPr lang="en-GB" dirty="0"/>
              <a:t> at every contact, with implementation of effective </a:t>
            </a:r>
            <a:r>
              <a:rPr lang="en-GB" b="1" dirty="0"/>
              <a:t>clinical practices </a:t>
            </a:r>
            <a:r>
              <a:rPr lang="en-GB" dirty="0"/>
              <a:t>(interventions and tests), and provision of relevant and timely </a:t>
            </a:r>
            <a:r>
              <a:rPr lang="en-GB" b="1" dirty="0"/>
              <a:t>information</a:t>
            </a:r>
            <a:r>
              <a:rPr lang="en-GB" dirty="0"/>
              <a:t>, and psychosocial and emotional </a:t>
            </a:r>
            <a:r>
              <a:rPr lang="en-GB" b="1" dirty="0"/>
              <a:t>support</a:t>
            </a:r>
            <a:r>
              <a:rPr lang="en-GB" dirty="0"/>
              <a:t>, by </a:t>
            </a:r>
            <a:r>
              <a:rPr lang="en-GB" i="1" dirty="0"/>
              <a:t>practitioners with good clinical and interpersonal skills </a:t>
            </a:r>
            <a:r>
              <a:rPr lang="en-GB" dirty="0"/>
              <a:t>within a </a:t>
            </a:r>
            <a:r>
              <a:rPr lang="en-GB" b="1" dirty="0" smtClean="0"/>
              <a:t>well </a:t>
            </a:r>
            <a:r>
              <a:rPr lang="en-GB" b="1" dirty="0"/>
              <a:t>functioning health system.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26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WHAT's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GB" dirty="0"/>
              <a:t>Effective implementation of ANC </a:t>
            </a:r>
            <a:r>
              <a:rPr lang="en-GB" dirty="0" smtClean="0"/>
              <a:t>requires</a:t>
            </a:r>
          </a:p>
          <a:p>
            <a:pPr lvl="1">
              <a:buFont typeface="Arial"/>
              <a:buChar char="•"/>
            </a:pPr>
            <a:r>
              <a:rPr lang="en-GB" dirty="0"/>
              <a:t>Health systems approach and strengthening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/>
              <a:t>Continuity of care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/>
              <a:t>Integrated service delivery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/>
              <a:t>Improved communication with, and support for women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/>
              <a:t>Availability of supplies and commodities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/>
              <a:t>Empowered health care providers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CH" dirty="0"/>
              <a:t>Recruitment and retention of staff in rural and remote areas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CH" dirty="0"/>
              <a:t>Capacity </a:t>
            </a:r>
            <a:r>
              <a:rPr lang="fr-CH" dirty="0" smtClean="0"/>
              <a:t>building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70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/>
              <a:t>Continuum of care</a:t>
            </a:r>
            <a:br>
              <a:rPr lang="en-US" sz="3200" dirty="0"/>
            </a:br>
            <a:r>
              <a:rPr lang="en-US" sz="3200" dirty="0"/>
              <a:t>Connecting care during the lifecycle (A) and at places of caregiving (B).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0871" b="-10871"/>
          <a:stretch>
            <a:fillRect/>
          </a:stretch>
        </p:blipFill>
        <p:spPr/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41927" b="-41927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3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051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 smtClean="0">
                <a:solidFill>
                  <a:srgbClr val="000000"/>
                </a:solidFill>
              </a:rPr>
              <a:t>Kikuchi K, </a:t>
            </a:r>
            <a:r>
              <a:rPr lang="en-US" sz="3100" dirty="0" err="1" smtClean="0">
                <a:solidFill>
                  <a:srgbClr val="000000"/>
                </a:solidFill>
              </a:rPr>
              <a:t>Ansah</a:t>
            </a:r>
            <a:r>
              <a:rPr lang="en-US" sz="3100" dirty="0" smtClean="0">
                <a:solidFill>
                  <a:srgbClr val="000000"/>
                </a:solidFill>
              </a:rPr>
              <a:t> EK, </a:t>
            </a:r>
            <a:r>
              <a:rPr lang="en-US" sz="3100" dirty="0" err="1" smtClean="0">
                <a:solidFill>
                  <a:srgbClr val="000000"/>
                </a:solidFill>
              </a:rPr>
              <a:t>Okawa</a:t>
            </a:r>
            <a:r>
              <a:rPr lang="en-US" sz="3100" dirty="0" smtClean="0">
                <a:solidFill>
                  <a:srgbClr val="000000"/>
                </a:solidFill>
              </a:rPr>
              <a:t> S, </a:t>
            </a:r>
            <a:r>
              <a:rPr lang="en-US" sz="3100" i="1" dirty="0" smtClean="0">
                <a:solidFill>
                  <a:srgbClr val="000000"/>
                </a:solidFill>
              </a:rPr>
              <a:t>et al</a:t>
            </a:r>
            <a:r>
              <a:rPr lang="en-US" sz="3100" dirty="0" smtClean="0">
                <a:solidFill>
                  <a:srgbClr val="000000"/>
                </a:solidFill>
              </a:rPr>
              <a:t>. Effective </a:t>
            </a:r>
            <a:r>
              <a:rPr lang="en-US" sz="3100" dirty="0">
                <a:solidFill>
                  <a:srgbClr val="000000"/>
                </a:solidFill>
              </a:rPr>
              <a:t>Linkages of Continuum of </a:t>
            </a:r>
            <a:r>
              <a:rPr lang="en-US" sz="3100" dirty="0">
                <a:solidFill>
                  <a:schemeClr val="tx1"/>
                </a:solidFill>
              </a:rPr>
              <a:t>Care for Improving Neonatal, Perinatal, and Maternal Mortality: A Systematic Review and Meta</a:t>
            </a:r>
            <a:r>
              <a:rPr lang="en-US" sz="3100" dirty="0" smtClean="0">
                <a:solidFill>
                  <a:schemeClr val="tx1"/>
                </a:solidFill>
              </a:rPr>
              <a:t>-Analysis</a:t>
            </a:r>
            <a:r>
              <a:rPr lang="en-US" sz="3100" b="0" dirty="0" smtClean="0">
                <a:solidFill>
                  <a:schemeClr val="tx1"/>
                </a:solidFill>
              </a:rPr>
              <a:t>.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pt-BR" sz="3100" i="1" dirty="0" err="1">
                <a:solidFill>
                  <a:schemeClr val="tx1"/>
                </a:solidFill>
              </a:rPr>
              <a:t>PLoS</a:t>
            </a:r>
            <a:r>
              <a:rPr lang="pt-BR" sz="3100" i="1" dirty="0">
                <a:solidFill>
                  <a:schemeClr val="tx1"/>
                </a:solidFill>
              </a:rPr>
              <a:t> ONE </a:t>
            </a:r>
            <a:r>
              <a:rPr lang="pt-BR" sz="3100" dirty="0">
                <a:solidFill>
                  <a:schemeClr val="tx1"/>
                </a:solidFill>
              </a:rPr>
              <a:t>10(9): e0139288.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63470"/>
            <a:ext cx="8229600" cy="398622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600" dirty="0"/>
              <a:t>Our review suggests that continuous uptake of antenatal care, skilled birth attendance, and postnatal care is necessary to improve MNCH outcomes in low- and middle-income </a:t>
            </a:r>
            <a:r>
              <a:rPr lang="en-US" sz="2600" dirty="0" smtClean="0"/>
              <a:t>countries</a:t>
            </a:r>
            <a:r>
              <a:rPr lang="en-US" sz="2600" dirty="0"/>
              <a:t>. </a:t>
            </a: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The </a:t>
            </a:r>
            <a:r>
              <a:rPr lang="en-US" sz="2600" dirty="0"/>
              <a:t>review was conclusive for the reduction of neonatal and perinatal deaths. </a:t>
            </a: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Although </a:t>
            </a:r>
            <a:r>
              <a:rPr lang="en-US" sz="2600" dirty="0"/>
              <a:t>maternal deaths were not significantly reduced, composite measures of all </a:t>
            </a:r>
            <a:r>
              <a:rPr lang="en-US" sz="2600" dirty="0" smtClean="0"/>
              <a:t>mortality </a:t>
            </a:r>
            <a:r>
              <a:rPr lang="en-US" sz="2600" dirty="0"/>
              <a:t>were. </a:t>
            </a: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Thus</a:t>
            </a:r>
            <a:r>
              <a:rPr lang="en-US" sz="2600" dirty="0"/>
              <a:t>, the evidence is sufficient to scale up this intervention package for the improvement of MNCH outcomes.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3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E52EC1-AA4A-7547-9BC1-9BA1E66CD966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latin typeface="Calibri" charset="0"/>
              </a:rPr>
              <a:t>Maternal Mortality: UK 1840–1960</a:t>
            </a:r>
          </a:p>
        </p:txBody>
      </p:sp>
      <p:graphicFrame>
        <p:nvGraphicFramePr>
          <p:cNvPr id="87043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882498765"/>
              </p:ext>
            </p:extLst>
          </p:nvPr>
        </p:nvGraphicFramePr>
        <p:xfrm>
          <a:off x="1030288" y="1524000"/>
          <a:ext cx="715962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Chart" r:id="rId4" imgW="8178800" imgH="4178300" progId="MSGraph.Chart.8">
                  <p:embed followColorScheme="full"/>
                </p:oleObj>
              </mc:Choice>
              <mc:Fallback>
                <p:oleObj name="Chart" r:id="rId4" imgW="8178800" imgH="41783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1524000"/>
                        <a:ext cx="7159625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685800" y="5438775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alibri" charset="0"/>
                <a:cs typeface="Arial" charset="0"/>
              </a:rPr>
              <a:t>Improvements in nutrition, sanitation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715000" y="54864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alibri" charset="0"/>
                <a:cs typeface="Arial" charset="0"/>
              </a:rPr>
              <a:t>Antibiotics, banked blood, surgical improvements</a:t>
            </a:r>
          </a:p>
        </p:txBody>
      </p:sp>
      <p:sp>
        <p:nvSpPr>
          <p:cNvPr id="87046" name="Line 6"/>
          <p:cNvSpPr>
            <a:spLocks noChangeShapeType="1"/>
          </p:cNvSpPr>
          <p:nvPr/>
        </p:nvSpPr>
        <p:spPr bwMode="auto">
          <a:xfrm>
            <a:off x="2895600" y="51054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7" name="Line 7"/>
          <p:cNvSpPr>
            <a:spLocks noChangeShapeType="1"/>
          </p:cNvSpPr>
          <p:nvPr/>
        </p:nvSpPr>
        <p:spPr bwMode="auto">
          <a:xfrm>
            <a:off x="5562600" y="51054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8" name="Line 8"/>
          <p:cNvSpPr>
            <a:spLocks noChangeShapeType="1"/>
          </p:cNvSpPr>
          <p:nvPr/>
        </p:nvSpPr>
        <p:spPr bwMode="auto">
          <a:xfrm>
            <a:off x="4267200" y="51054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4343400" y="5486400"/>
            <a:ext cx="1143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alibri" charset="0"/>
                <a:cs typeface="Arial" charset="0"/>
              </a:rPr>
              <a:t>Antenatal care</a:t>
            </a: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685800" y="6305550"/>
            <a:ext cx="1235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latin typeface="Calibri" charset="0"/>
                <a:cs typeface="Arial" charset="0"/>
              </a:rPr>
              <a:t>Maine 1999.</a:t>
            </a:r>
          </a:p>
        </p:txBody>
      </p:sp>
    </p:spTree>
    <p:extLst>
      <p:ext uri="{BB962C8B-B14F-4D97-AF65-F5344CB8AC3E}">
        <p14:creationId xmlns:p14="http://schemas.microsoft.com/office/powerpoint/2010/main" val="233698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9C90C-146C-6743-B5F3-9E4638541B9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746" y="438376"/>
            <a:ext cx="5655853" cy="1473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13" y="1584429"/>
            <a:ext cx="4407119" cy="1805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248" y="3068259"/>
            <a:ext cx="5853751" cy="16176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6594" y="4685941"/>
            <a:ext cx="4717406" cy="111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07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03802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>
                <a:solidFill>
                  <a:schemeClr val="tx1"/>
                </a:solidFill>
              </a:rPr>
              <a:t>Carroli</a:t>
            </a:r>
            <a:r>
              <a:rPr lang="en-US" sz="2800" dirty="0" smtClean="0">
                <a:solidFill>
                  <a:schemeClr val="tx1"/>
                </a:solidFill>
              </a:rPr>
              <a:t> G, Rooney C and </a:t>
            </a:r>
            <a:r>
              <a:rPr lang="en-US" sz="2800" dirty="0" err="1" smtClean="0">
                <a:solidFill>
                  <a:schemeClr val="tx1"/>
                </a:solidFill>
              </a:rPr>
              <a:t>Villar</a:t>
            </a:r>
            <a:r>
              <a:rPr lang="en-US" sz="2800" dirty="0" smtClean="0">
                <a:solidFill>
                  <a:schemeClr val="tx1"/>
                </a:solidFill>
              </a:rPr>
              <a:t> J. How </a:t>
            </a:r>
            <a:r>
              <a:rPr lang="en-US" sz="2800" dirty="0">
                <a:solidFill>
                  <a:schemeClr val="tx1"/>
                </a:solidFill>
              </a:rPr>
              <a:t>effective is antenatal care in preventing maternal mortality and serious morbidity? An overview of the </a:t>
            </a:r>
            <a:r>
              <a:rPr lang="en-US" sz="2800" dirty="0" smtClean="0">
                <a:solidFill>
                  <a:schemeClr val="tx1"/>
                </a:solidFill>
              </a:rPr>
              <a:t>evidence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i="1" dirty="0" err="1">
                <a:solidFill>
                  <a:schemeClr val="tx1"/>
                </a:solidFill>
              </a:rPr>
              <a:t>Paediatric</a:t>
            </a:r>
            <a:r>
              <a:rPr lang="en-US" sz="2800" i="1" dirty="0">
                <a:solidFill>
                  <a:schemeClr val="tx1"/>
                </a:solidFill>
              </a:rPr>
              <a:t> and Perinatal Epidemiology </a:t>
            </a:r>
            <a:r>
              <a:rPr lang="en-US" sz="2800" dirty="0">
                <a:solidFill>
                  <a:schemeClr val="tx1"/>
                </a:solidFill>
              </a:rPr>
              <a:t>2001, 15 (Suppl. 1), </a:t>
            </a:r>
            <a:r>
              <a:rPr lang="en-US" sz="2800" dirty="0" smtClean="0">
                <a:solidFill>
                  <a:schemeClr val="tx1"/>
                </a:solidFill>
              </a:rPr>
              <a:t>1-42.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79038"/>
            <a:ext cx="8229600" cy="3347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striking in examining the evidence for or against the effectiveness of care during pregnancy in reducing maternal mortality or serious morbidity is how little is known. </a:t>
            </a:r>
          </a:p>
          <a:p>
            <a:r>
              <a:rPr lang="en-US" dirty="0" smtClean="0"/>
              <a:t>Reports on antenatal care </a:t>
            </a:r>
            <a:r>
              <a:rPr lang="en-US" dirty="0" err="1" smtClean="0"/>
              <a:t>emphasise</a:t>
            </a:r>
            <a:r>
              <a:rPr lang="en-US" dirty="0" smtClean="0"/>
              <a:t> the same fundamental lack of certainty about the efficacy of many established practices.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02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Antenatal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Continuum of quality care </a:t>
            </a:r>
            <a:endParaRPr lang="en-US" dirty="0" smtClean="0"/>
          </a:p>
          <a:p>
            <a:r>
              <a:rPr lang="en-US" dirty="0" smtClean="0"/>
              <a:t>Antenatal </a:t>
            </a:r>
            <a:r>
              <a:rPr lang="en-US" dirty="0"/>
              <a:t>period: </a:t>
            </a:r>
            <a:endParaRPr lang="en-US" dirty="0" smtClean="0"/>
          </a:p>
          <a:p>
            <a:pPr lvl="1"/>
            <a:r>
              <a:rPr lang="en-US" sz="3200" dirty="0" smtClean="0"/>
              <a:t>Health </a:t>
            </a:r>
            <a:r>
              <a:rPr lang="en-US" sz="3200" dirty="0"/>
              <a:t>promotion </a:t>
            </a:r>
            <a:endParaRPr lang="en-US" sz="3200" dirty="0" smtClean="0"/>
          </a:p>
          <a:p>
            <a:pPr lvl="1"/>
            <a:r>
              <a:rPr lang="en-US" sz="3200" dirty="0" smtClean="0"/>
              <a:t>Disease prevention</a:t>
            </a:r>
          </a:p>
          <a:p>
            <a:pPr lvl="1"/>
            <a:r>
              <a:rPr lang="en-US" sz="3200" dirty="0" smtClean="0"/>
              <a:t>Early </a:t>
            </a:r>
            <a:r>
              <a:rPr lang="en-US" sz="3200" dirty="0"/>
              <a:t>detection and treatment for complications </a:t>
            </a:r>
            <a:endParaRPr lang="en-US" sz="3200" dirty="0" smtClean="0"/>
          </a:p>
          <a:p>
            <a:pPr lvl="1"/>
            <a:r>
              <a:rPr lang="en-US" sz="3200" dirty="0" smtClean="0"/>
              <a:t>Birth preparedness</a:t>
            </a:r>
          </a:p>
          <a:p>
            <a:pPr lvl="1"/>
            <a:r>
              <a:rPr lang="en-US" sz="3200" dirty="0" smtClean="0"/>
              <a:t>Complication </a:t>
            </a:r>
            <a:r>
              <a:rPr lang="en-US" sz="3200" dirty="0"/>
              <a:t>readiness </a:t>
            </a: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1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ANC Model – 1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Specific evidence-based interventions for all women </a:t>
            </a:r>
          </a:p>
          <a:p>
            <a:r>
              <a:rPr lang="en-US" sz="3200" dirty="0" smtClean="0"/>
              <a:t>Carried </a:t>
            </a:r>
            <a:r>
              <a:rPr lang="en-US" sz="3200" dirty="0"/>
              <a:t>out at four critical times </a:t>
            </a:r>
          </a:p>
          <a:p>
            <a:r>
              <a:rPr lang="en-US" sz="3200" dirty="0" smtClean="0"/>
              <a:t>Focused </a:t>
            </a:r>
            <a:r>
              <a:rPr lang="en-US" sz="3200" dirty="0"/>
              <a:t>Antenatal Care Model (FANC)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6319" r="-1631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01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ANC Model –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groups of women </a:t>
            </a:r>
          </a:p>
          <a:p>
            <a:pPr lvl="1"/>
            <a:r>
              <a:rPr lang="en-US" dirty="0" smtClean="0"/>
              <a:t>Basic </a:t>
            </a:r>
            <a:r>
              <a:rPr lang="en-US" dirty="0"/>
              <a:t>component: routine ANC </a:t>
            </a:r>
          </a:p>
          <a:p>
            <a:pPr lvl="2"/>
            <a:r>
              <a:rPr lang="en-US" dirty="0" smtClean="0"/>
              <a:t>Intended </a:t>
            </a:r>
            <a:r>
              <a:rPr lang="en-US" dirty="0"/>
              <a:t>for women who do not have evidence of complications/risk factors. </a:t>
            </a:r>
          </a:p>
          <a:p>
            <a:pPr lvl="1"/>
            <a:r>
              <a:rPr lang="en-US" dirty="0" smtClean="0"/>
              <a:t>Special </a:t>
            </a:r>
            <a:r>
              <a:rPr lang="en-US" dirty="0"/>
              <a:t>care: Women who need additional assessment/care etc. 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assumption: 25% of the women – special care </a:t>
            </a:r>
          </a:p>
          <a:p>
            <a:pPr lvl="2"/>
            <a:r>
              <a:rPr lang="en-US" dirty="0" smtClean="0"/>
              <a:t>Follow </a:t>
            </a:r>
            <a:r>
              <a:rPr lang="en-US" dirty="0"/>
              <a:t>specific guidelines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1776" r="-11776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324-8CE7-444F-B921-6BDEE6A408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24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1233</Words>
  <Application>Microsoft Macintosh PowerPoint</Application>
  <PresentationFormat>On-screen Show (4:3)</PresentationFormat>
  <Paragraphs>198</Paragraphs>
  <Slides>35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Chart</vt:lpstr>
      <vt:lpstr>WHO Latest Recommendation on ANC</vt:lpstr>
      <vt:lpstr>“Traditional” ANC</vt:lpstr>
      <vt:lpstr>ANC and Maternal Mortality</vt:lpstr>
      <vt:lpstr>Maternal Mortality: UK 1840–1960</vt:lpstr>
      <vt:lpstr>PowerPoint Presentation</vt:lpstr>
      <vt:lpstr>Carroli G, Rooney C and Villar J. How effective is antenatal care in preventing maternal mortality and serious morbidity? An overview of the evidence. Paediatric and Perinatal Epidemiology 2001, 15 (Suppl. 1), 1-42.</vt:lpstr>
      <vt:lpstr>Antenatal Care</vt:lpstr>
      <vt:lpstr>WHO ANC Model – 1 </vt:lpstr>
      <vt:lpstr>WHO ANC Model – 2 </vt:lpstr>
      <vt:lpstr>WHO ANC Model – 3 </vt:lpstr>
      <vt:lpstr>WHO ANC Model – 4 </vt:lpstr>
      <vt:lpstr>WHO ANC Model – 5 </vt:lpstr>
      <vt:lpstr>The 2016 ANC guideline</vt:lpstr>
      <vt:lpstr>The 2016 ANC guideline</vt:lpstr>
      <vt:lpstr>PowerPoint Presentation</vt:lpstr>
      <vt:lpstr>Types of recommendations</vt:lpstr>
      <vt:lpstr>Recommendations on ANC </vt:lpstr>
      <vt:lpstr>Summary list of WHO recommendations on antenatal care (ANC) for a positive pregnancy experience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WHAT's NEW?</vt:lpstr>
      <vt:lpstr>2016 WHO ANC model </vt:lpstr>
      <vt:lpstr>WHAT's NEW?</vt:lpstr>
      <vt:lpstr>WHAT's NEW?</vt:lpstr>
      <vt:lpstr>WHAT's NEW?</vt:lpstr>
      <vt:lpstr>Continuum of care Connecting care during the lifecycle (A) and at places of caregiving (B). </vt:lpstr>
      <vt:lpstr>Kikuchi K, Ansah EK, Okawa S, et al. Effective Linkages of Continuum of Care for Improving Neonatal, Perinatal, and Maternal Mortality: A Systematic Review and Meta-Analysis. PLoS ONE 10(9): e0139288.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Latest Recommendation on ANC</dc:title>
  <dc:creator>hakimi</dc:creator>
  <cp:lastModifiedBy>hakimi</cp:lastModifiedBy>
  <cp:revision>25</cp:revision>
  <dcterms:created xsi:type="dcterms:W3CDTF">2018-03-30T02:53:12Z</dcterms:created>
  <dcterms:modified xsi:type="dcterms:W3CDTF">2018-03-30T12:38:49Z</dcterms:modified>
</cp:coreProperties>
</file>